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Masters/slideMaster2.xml" ContentType="application/vnd.openxmlformats-officedocument.presentationml.slide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theme/theme6.xml" ContentType="application/vnd.openxmlformats-officedocument.them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theme/theme7.xml" ContentType="application/vnd.openxmlformats-officedocument.theme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  <p:sldMasterId id="2147483676" r:id="rId2"/>
    <p:sldMasterId id="2147483678" r:id="rId3"/>
    <p:sldMasterId id="2147483680" r:id="rId4"/>
    <p:sldMasterId id="2147483684" r:id="rId5"/>
  </p:sldMasterIdLst>
  <p:notesMasterIdLst>
    <p:notesMasterId r:id="rId26"/>
  </p:notesMasterIdLst>
  <p:handoutMasterIdLst>
    <p:handoutMasterId r:id="rId27"/>
  </p:handoutMasterIdLst>
  <p:sldIdLst>
    <p:sldId id="256" r:id="rId6"/>
    <p:sldId id="277" r:id="rId7"/>
    <p:sldId id="301" r:id="rId8"/>
    <p:sldId id="278" r:id="rId9"/>
    <p:sldId id="299" r:id="rId10"/>
    <p:sldId id="300" r:id="rId11"/>
    <p:sldId id="289" r:id="rId12"/>
    <p:sldId id="298" r:id="rId13"/>
    <p:sldId id="291" r:id="rId14"/>
    <p:sldId id="295" r:id="rId15"/>
    <p:sldId id="286" r:id="rId16"/>
    <p:sldId id="287" r:id="rId17"/>
    <p:sldId id="292" r:id="rId18"/>
    <p:sldId id="305" r:id="rId19"/>
    <p:sldId id="303" r:id="rId20"/>
    <p:sldId id="304" r:id="rId21"/>
    <p:sldId id="280" r:id="rId22"/>
    <p:sldId id="268" r:id="rId23"/>
    <p:sldId id="293" r:id="rId24"/>
    <p:sldId id="302" r:id="rId25"/>
  </p:sldIdLst>
  <p:sldSz cx="9144000" cy="6858000" type="screen4x3"/>
  <p:notesSz cx="6858000" cy="9144000"/>
  <p:defaultTextStyle>
    <a:defPPr>
      <a:defRPr lang="en-US"/>
    </a:defPPr>
    <a:lvl1pPr marL="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D7D9CD"/>
    <a:srgbClr val="8BADBD"/>
    <a:srgbClr val="8BACBD"/>
    <a:srgbClr val="B5B5B5"/>
    <a:srgbClr val="424242"/>
    <a:srgbClr val="E4E6DE"/>
    <a:srgbClr val="595959"/>
    <a:srgbClr val="323232"/>
    <a:srgbClr val="E9A4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104" autoAdjust="0"/>
    <p:restoredTop sz="94668" autoAdjust="0"/>
  </p:normalViewPr>
  <p:slideViewPr>
    <p:cSldViewPr snapToGrid="0" snapToObjects="1">
      <p:cViewPr varScale="1">
        <p:scale>
          <a:sx n="100" d="100"/>
          <a:sy n="100" d="100"/>
        </p:scale>
        <p:origin x="-11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44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hantenu:SAGA:saga-projects:papers:async-re:data:Refined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plotArea>
      <c:layout/>
      <c:barChart>
        <c:barDir val="col"/>
        <c:grouping val="clustered"/>
        <c:ser>
          <c:idx val="0"/>
          <c:order val="0"/>
          <c:tx>
            <c:v>Synchronous</c:v>
          </c:tx>
          <c:errBars>
            <c:errBarType val="both"/>
            <c:errValType val="cust"/>
            <c:plus>
              <c:numRef>
                <c:f>(Sheet1!$C$43,Sheet1!$E$43)</c:f>
                <c:numCache>
                  <c:formatCode>General</c:formatCode>
                  <c:ptCount val="2"/>
                  <c:pt idx="0">
                    <c:v>14.5</c:v>
                  </c:pt>
                  <c:pt idx="1">
                    <c:v>10.05</c:v>
                  </c:pt>
                </c:numCache>
              </c:numRef>
            </c:plus>
            <c:minus>
              <c:numRef>
                <c:f>(Sheet1!$C$43,Sheet1!$E$43)</c:f>
                <c:numCache>
                  <c:formatCode>General</c:formatCode>
                  <c:ptCount val="2"/>
                  <c:pt idx="0">
                    <c:v>14.5</c:v>
                  </c:pt>
                  <c:pt idx="1">
                    <c:v>10.05</c:v>
                  </c:pt>
                </c:numCache>
              </c:numRef>
            </c:minus>
          </c:errBars>
          <c:cat>
            <c:strRef>
              <c:f>Sheet1!$B$38:$C$38</c:f>
              <c:strCache>
                <c:ptCount val="2"/>
                <c:pt idx="0">
                  <c:v>4BJs, 4Machines - 16 replicas/64 exchanges</c:v>
                </c:pt>
                <c:pt idx="1">
                  <c:v>2BJs 2Machines, 8 replicas, 32 exchanges</c:v>
                </c:pt>
              </c:strCache>
            </c:strRef>
          </c:cat>
          <c:val>
            <c:numRef>
              <c:f>Sheet1!$B$39:$C$39</c:f>
              <c:numCache>
                <c:formatCode>General</c:formatCode>
                <c:ptCount val="2"/>
                <c:pt idx="0">
                  <c:v>1179.8</c:v>
                </c:pt>
                <c:pt idx="1">
                  <c:v>805.0</c:v>
                </c:pt>
              </c:numCache>
            </c:numRef>
          </c:val>
        </c:ser>
        <c:ser>
          <c:idx val="1"/>
          <c:order val="1"/>
          <c:tx>
            <c:v>Asynchronous-Centralized</c:v>
          </c:tx>
          <c:errBars>
            <c:errBarType val="both"/>
            <c:errValType val="cust"/>
            <c:plus>
              <c:numRef>
                <c:f>(Sheet1!$C$44,Sheet1!$E$44)</c:f>
                <c:numCache>
                  <c:formatCode>General</c:formatCode>
                  <c:ptCount val="2"/>
                  <c:pt idx="0">
                    <c:v>7.109999999999999</c:v>
                  </c:pt>
                  <c:pt idx="1">
                    <c:v>5.57</c:v>
                  </c:pt>
                </c:numCache>
              </c:numRef>
            </c:plus>
            <c:minus>
              <c:numRef>
                <c:f>(Sheet1!$C$44,Sheet1!$E$44)</c:f>
                <c:numCache>
                  <c:formatCode>General</c:formatCode>
                  <c:ptCount val="2"/>
                  <c:pt idx="0">
                    <c:v>7.109999999999999</c:v>
                  </c:pt>
                  <c:pt idx="1">
                    <c:v>5.57</c:v>
                  </c:pt>
                </c:numCache>
              </c:numRef>
            </c:minus>
          </c:errBars>
          <c:cat>
            <c:strRef>
              <c:f>Sheet1!$B$38:$C$38</c:f>
              <c:strCache>
                <c:ptCount val="2"/>
                <c:pt idx="0">
                  <c:v>4BJs, 4Machines - 16 replicas/64 exchanges</c:v>
                </c:pt>
                <c:pt idx="1">
                  <c:v>2BJs 2Machines, 8 replicas, 32 exchanges</c:v>
                </c:pt>
              </c:strCache>
            </c:strRef>
          </c:cat>
          <c:val>
            <c:numRef>
              <c:f>Sheet1!$B$40:$C$40</c:f>
              <c:numCache>
                <c:formatCode>General</c:formatCode>
                <c:ptCount val="2"/>
                <c:pt idx="0">
                  <c:v>685.0</c:v>
                </c:pt>
                <c:pt idx="1">
                  <c:v>632.0</c:v>
                </c:pt>
              </c:numCache>
            </c:numRef>
          </c:val>
        </c:ser>
        <c:ser>
          <c:idx val="2"/>
          <c:order val="2"/>
          <c:tx>
            <c:v>Asynchronous-Decentralized</c:v>
          </c:tx>
          <c:errBars>
            <c:errBarType val="both"/>
            <c:errValType val="cust"/>
            <c:plus>
              <c:numRef>
                <c:f>(Sheet1!$C$45,Sheet1!$E$45)</c:f>
                <c:numCache>
                  <c:formatCode>General</c:formatCode>
                  <c:ptCount val="2"/>
                  <c:pt idx="0">
                    <c:v>1.66</c:v>
                  </c:pt>
                  <c:pt idx="1">
                    <c:v>9.17</c:v>
                  </c:pt>
                </c:numCache>
              </c:numRef>
            </c:plus>
            <c:minus>
              <c:numRef>
                <c:f>(Sheet1!$C$45,Sheet1!$E$45)</c:f>
                <c:numCache>
                  <c:formatCode>General</c:formatCode>
                  <c:ptCount val="2"/>
                  <c:pt idx="0">
                    <c:v>1.66</c:v>
                  </c:pt>
                  <c:pt idx="1">
                    <c:v>9.17</c:v>
                  </c:pt>
                </c:numCache>
              </c:numRef>
            </c:minus>
          </c:errBars>
          <c:cat>
            <c:strRef>
              <c:f>Sheet1!$B$38:$C$38</c:f>
              <c:strCache>
                <c:ptCount val="2"/>
                <c:pt idx="0">
                  <c:v>4BJs, 4Machines - 16 replicas/64 exchanges</c:v>
                </c:pt>
                <c:pt idx="1">
                  <c:v>2BJs 2Machines, 8 replicas, 32 exchanges</c:v>
                </c:pt>
              </c:strCache>
            </c:strRef>
          </c:cat>
          <c:val>
            <c:numRef>
              <c:f>Sheet1!$B$41:$C$41</c:f>
              <c:numCache>
                <c:formatCode>General</c:formatCode>
                <c:ptCount val="2"/>
                <c:pt idx="0">
                  <c:v>641.0</c:v>
                </c:pt>
                <c:pt idx="1">
                  <c:v>607.8</c:v>
                </c:pt>
              </c:numCache>
            </c:numRef>
          </c:val>
        </c:ser>
        <c:axId val="1136355224"/>
        <c:axId val="553315320"/>
      </c:barChart>
      <c:catAx>
        <c:axId val="1136355224"/>
        <c:scaling>
          <c:orientation val="minMax"/>
        </c:scaling>
        <c:axPos val="b"/>
        <c:tickLblPos val="nextTo"/>
        <c:crossAx val="553315320"/>
        <c:crosses val="autoZero"/>
        <c:auto val="1"/>
        <c:lblAlgn val="ctr"/>
        <c:lblOffset val="100"/>
      </c:catAx>
      <c:valAx>
        <c:axId val="553315320"/>
        <c:scaling>
          <c:orientation val="minMax"/>
        </c:scaling>
        <c:axPos val="l"/>
        <c:majorGridlines/>
        <c:numFmt formatCode="General" sourceLinked="1"/>
        <c:tickLblPos val="nextTo"/>
        <c:crossAx val="113635522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4B2-6F12-454D-8DA7-7B9C78843B81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2AEAE-9455-E64B-9026-F04C33961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24AD4-A78B-B645-8B43-825B1EB2901C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1C05A-BBAC-0741-9B8E-1278839E9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1C05A-BBAC-0741-9B8E-1278839E95F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LBRN INBRE EAC Meeting - Oct 22-24, 2010</a:t>
            </a:r>
          </a:p>
        </p:txBody>
      </p:sp>
      <p:sp>
        <p:nvSpPr>
          <p:cNvPr id="3994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3F4B09-BA32-B447-AAC1-E031188D63A3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59EC1CE-E98D-704D-AD6F-6E3323A36483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92A5-8B3E-1949-B0CC-6F0593ACFA8E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C381DA14-A3C0-9C42-96F2-BEE3D5DE963D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33319320-9A5F-694B-B7B5-C734EC93AAA2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CE397-A6E6-7547-B24A-92BB5049E0F2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B7D46-BD5E-E641-9118-DCE28F3B83FA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BC26097E-015C-3B4D-86C1-CD2AD30F0B81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649F4-2545-3040-B7BD-803CA59D50C7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9088-CEDD-2F48-A9A0-611A3CC03FE9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AED87ACF-EB3C-EA42-8610-542FB50388EB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0E0DC31B-692F-774E-A937-DA560DE61DA8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C516-787B-9A45-AFCF-5D75DD78DEBE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F19CAA94-9393-BB4A-8CB6-008B1351A132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3476A5E-2ED6-7749-A8C1-D0B1EEEB97E0}" type="datetime1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  <p:sldLayoutId id="2147483689" r:id="rId3"/>
    <p:sldLayoutId id="2147483691" r:id="rId4"/>
    <p:sldLayoutId id="2147483692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14400" y="4318000"/>
            <a:ext cx="8001000" cy="2540000"/>
          </a:xfrm>
        </p:spPr>
        <p:txBody>
          <a:bodyPr/>
          <a:lstStyle/>
          <a:p>
            <a:r>
              <a:rPr lang="en-US" dirty="0" smtClean="0"/>
              <a:t>Building and Installing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274306"/>
          <a:lstStyle/>
          <a:p>
            <a:r>
              <a:rPr lang="en-US" dirty="0" smtClean="0"/>
              <a:t>A Brief Introduction to SAGA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Tools for Effective Distributed Execution</a:t>
            </a: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0678" b="-1067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>
          <a:xfrm>
            <a:off x="876977" y="263714"/>
            <a:ext cx="8267024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67" i="1" dirty="0" smtClean="0"/>
              <a:t>SAGA</a:t>
            </a:r>
            <a:r>
              <a:rPr lang="en-US" sz="2667" i="1" dirty="0" smtClean="0"/>
              <a:t>-based Pilot-Job Interface</a:t>
            </a:r>
          </a:p>
        </p:txBody>
      </p:sp>
      <p:pic>
        <p:nvPicPr>
          <p:cNvPr id="4" name="Picture 3" descr="bigjob_onl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38" y="1590878"/>
            <a:ext cx="6478524" cy="48554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>
          <a:xfrm>
            <a:off x="876977" y="263714"/>
            <a:ext cx="8267024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Extensible Tools: DIANE-GANGA-SAGA </a:t>
            </a:r>
            <a:br>
              <a:rPr lang="en-US" dirty="0" smtClean="0"/>
            </a:br>
            <a:r>
              <a:rPr lang="en-US" sz="2667" i="1" dirty="0" smtClean="0"/>
              <a:t>Extend DIANE to HPC using SAGA-</a:t>
            </a:r>
            <a:r>
              <a:rPr lang="en-US" sz="2667" i="1" dirty="0" err="1" smtClean="0"/>
              <a:t>BigJob</a:t>
            </a:r>
            <a:endParaRPr lang="en-US" sz="2667" i="1" dirty="0" smtClean="0"/>
          </a:p>
        </p:txBody>
      </p:sp>
      <p:pic>
        <p:nvPicPr>
          <p:cNvPr id="4" name="Picture 3" descr="bigjob_with_dia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6943"/>
            <a:ext cx="5943600" cy="49926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DARE: Dynamic Adaptive Runtime Environment</a:t>
            </a:r>
            <a:endParaRPr lang="en-US" dirty="0"/>
          </a:p>
        </p:txBody>
      </p:sp>
      <p:pic>
        <p:nvPicPr>
          <p:cNvPr id="4" name="Content Placeholder 3" descr="DAREOutlin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1509" r="-21509"/>
          <a:stretch>
            <a:fillRect/>
          </a:stretch>
        </p:blipFill>
        <p:spPr>
          <a:xfrm>
            <a:off x="228747" y="1529880"/>
            <a:ext cx="8801896" cy="509189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sz="2200" dirty="0" smtClean="0"/>
              <a:t>Distributed Adaptive Replica Exchange (DARE)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Multiple Pilot-Jobs on the “Distributed” </a:t>
            </a:r>
            <a:r>
              <a:rPr lang="en-US" sz="2200" dirty="0" err="1" smtClean="0"/>
              <a:t>TeraGrid</a:t>
            </a:r>
            <a:endParaRPr lang="en-US" sz="2200" dirty="0" smtClean="0">
              <a:solidFill>
                <a:srgbClr val="800000"/>
              </a:solidFill>
              <a:latin typeface="Cooper Black"/>
              <a:cs typeface="Cooper Black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92711" y="2011973"/>
            <a:ext cx="7489289" cy="1366228"/>
          </a:xfrm>
        </p:spPr>
        <p:txBody>
          <a:bodyPr>
            <a:normAutofit/>
          </a:bodyPr>
          <a:lstStyle/>
          <a:p>
            <a:r>
              <a:rPr lang="en-US" dirty="0" smtClean="0"/>
              <a:t>Ability to dynamically add HPC resources. On TG:</a:t>
            </a:r>
          </a:p>
          <a:p>
            <a:r>
              <a:rPr lang="en-US" dirty="0" smtClean="0"/>
              <a:t>Innovations in Distributed Algorithms:</a:t>
            </a:r>
          </a:p>
          <a:p>
            <a:pPr lvl="1"/>
            <a:r>
              <a:rPr lang="en-US" dirty="0" smtClean="0"/>
              <a:t>Variants of  RE: Sync (local)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async</a:t>
            </a:r>
            <a:r>
              <a:rPr lang="en-US" dirty="0" smtClean="0"/>
              <a:t> (distr.)</a:t>
            </a:r>
          </a:p>
        </p:txBody>
      </p:sp>
      <p:pic>
        <p:nvPicPr>
          <p:cNvPr id="37894" name="Picture 7" descr="perf_distributed_number_replica-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11" y="3746500"/>
            <a:ext cx="36576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Chart 6"/>
          <p:cNvGraphicFramePr/>
          <p:nvPr/>
        </p:nvGraphicFramePr>
        <p:xfrm>
          <a:off x="4888047" y="3644900"/>
          <a:ext cx="3935959" cy="307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DARE-HTHP</a:t>
            </a:r>
            <a:br>
              <a:rPr lang="en-US" smtClean="0"/>
            </a:br>
            <a:r>
              <a:rPr lang="en-US" i="1" smtClean="0"/>
              <a:t>Molecular Dynamics</a:t>
            </a:r>
          </a:p>
        </p:txBody>
      </p:sp>
      <p:pic>
        <p:nvPicPr>
          <p:cNvPr id="38915" name="Content Placeholder 9" descr="screenshot-3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6550" r="-16550"/>
          <a:stretch>
            <a:fillRect/>
          </a:stretch>
        </p:blipFill>
        <p:spPr>
          <a:xfrm>
            <a:off x="757238" y="1530350"/>
            <a:ext cx="7967662" cy="4608513"/>
          </a:xfrm>
        </p:spPr>
      </p:pic>
      <p:sp>
        <p:nvSpPr>
          <p:cNvPr id="38916" name="Rectangle 10"/>
          <p:cNvSpPr>
            <a:spLocks noChangeArrowheads="1"/>
          </p:cNvSpPr>
          <p:nvPr/>
        </p:nvSpPr>
        <p:spPr bwMode="auto">
          <a:xfrm>
            <a:off x="1905000" y="6248400"/>
            <a:ext cx="5867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http://cyder.cct.lsu.edu/dare-hthp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DARE-NGS</a:t>
            </a:r>
          </a:p>
        </p:txBody>
      </p:sp>
      <p:pic>
        <p:nvPicPr>
          <p:cNvPr id="40963" name="Content Placeholder 5" descr="screenshot-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9121" r="-29121"/>
          <a:stretch>
            <a:fillRect/>
          </a:stretch>
        </p:blipFill>
        <p:spPr>
          <a:xfrm>
            <a:off x="757238" y="1530350"/>
            <a:ext cx="7967662" cy="4608513"/>
          </a:xfrm>
        </p:spPr>
      </p:pic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1905000" y="6019800"/>
            <a:ext cx="6858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http://cyder.cct.lsu.edu/dare-ngs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922338" y="263525"/>
            <a:ext cx="8221663" cy="914400"/>
          </a:xfrm>
        </p:spPr>
        <p:txBody>
          <a:bodyPr>
            <a:normAutofit/>
          </a:bodyPr>
          <a:lstStyle/>
          <a:p>
            <a:r>
              <a:rPr lang="en-US" sz="2700" dirty="0" smtClean="0"/>
              <a:t>DARE: HT-HPC, NGS, DOCK, </a:t>
            </a:r>
            <a:r>
              <a:rPr lang="en-US" sz="2700" dirty="0" err="1" smtClean="0"/>
              <a:t>Rfold/Sfold</a:t>
            </a:r>
            <a:r>
              <a:rPr lang="en-US" sz="2700" dirty="0" smtClean="0"/>
              <a:t>,  </a:t>
            </a:r>
            <a:endParaRPr lang="en-US" sz="2700" dirty="0"/>
          </a:p>
        </p:txBody>
      </p:sp>
      <p:pic>
        <p:nvPicPr>
          <p:cNvPr id="5" name="Picture 4" descr="dare-rfold-snap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075"/>
            <a:ext cx="9144000" cy="2193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3627444"/>
            <a:ext cx="4168024" cy="3416316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DARE-Gateway: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Integrated, Extensible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Balanced: Scale-Up and Scale-out to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DARE-RFOLD, DOCK, Bioscope (NG Sequence Data), STMD (Molecular Dynamics)</a:t>
            </a:r>
          </a:p>
          <a:p>
            <a:pPr>
              <a:buFont typeface="Arial"/>
              <a:buChar char="•"/>
            </a:pPr>
            <a:endParaRPr lang="en-US" sz="2400" dirty="0" smtClean="0"/>
          </a:p>
        </p:txBody>
      </p:sp>
      <p:pic>
        <p:nvPicPr>
          <p:cNvPr id="7" name="Picture 6" descr="pipe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084" y="3327805"/>
            <a:ext cx="4669939" cy="3337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JSAGA</a:t>
            </a:r>
          </a:p>
        </p:txBody>
      </p:sp>
      <p:sp>
        <p:nvSpPr>
          <p:cNvPr id="6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ED34-8CD6-0C49-8D66-19FEDD51CB4E}" type="slidenum">
              <a:rPr lang="en-US"/>
              <a:pPr/>
              <a:t>18</a:t>
            </a:fld>
            <a:endParaRPr lang="en-US"/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304800" y="1355726"/>
            <a:ext cx="8610600" cy="3216275"/>
            <a:chOff x="192" y="854"/>
            <a:chExt cx="5424" cy="2026"/>
          </a:xfrm>
        </p:grpSpPr>
        <p:sp>
          <p:nvSpPr>
            <p:cNvPr id="777219" name="Rectangle 3"/>
            <p:cNvSpPr>
              <a:spLocks noChangeArrowheads="1"/>
            </p:cNvSpPr>
            <p:nvPr/>
          </p:nvSpPr>
          <p:spPr bwMode="auto">
            <a:xfrm>
              <a:off x="4128" y="864"/>
              <a:ext cx="1488" cy="201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221" name="Rectangle 5"/>
            <p:cNvSpPr>
              <a:spLocks noChangeArrowheads="1"/>
            </p:cNvSpPr>
            <p:nvPr/>
          </p:nvSpPr>
          <p:spPr bwMode="auto">
            <a:xfrm>
              <a:off x="192" y="864"/>
              <a:ext cx="3408" cy="187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259" name="Text Box 43"/>
            <p:cNvSpPr txBox="1">
              <a:spLocks noChangeArrowheads="1"/>
            </p:cNvSpPr>
            <p:nvPr/>
          </p:nvSpPr>
          <p:spPr bwMode="auto">
            <a:xfrm>
              <a:off x="1536" y="854"/>
              <a:ext cx="78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</a:rPr>
                <a:t>C Python</a:t>
              </a:r>
            </a:p>
          </p:txBody>
        </p:sp>
        <p:sp>
          <p:nvSpPr>
            <p:cNvPr id="777260" name="Text Box 44"/>
            <p:cNvSpPr txBox="1">
              <a:spLocks noChangeArrowheads="1"/>
            </p:cNvSpPr>
            <p:nvPr/>
          </p:nvSpPr>
          <p:spPr bwMode="auto">
            <a:xfrm>
              <a:off x="4560" y="854"/>
              <a:ext cx="59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fr-FR" sz="2000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</a:rPr>
                <a:t>Jython</a:t>
              </a:r>
              <a:endParaRPr lang="fr-FR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777274" name="Rectangle 58"/>
          <p:cNvSpPr>
            <a:spLocks noChangeArrowheads="1"/>
          </p:cNvSpPr>
          <p:nvPr/>
        </p:nvSpPr>
        <p:spPr bwMode="auto">
          <a:xfrm>
            <a:off x="3810000" y="3429000"/>
            <a:ext cx="1752600" cy="10668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sz="72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?</a:t>
            </a:r>
          </a:p>
        </p:txBody>
      </p:sp>
      <p:sp>
        <p:nvSpPr>
          <p:cNvPr id="777225" name="Rectangle 9"/>
          <p:cNvSpPr>
            <a:spLocks noChangeArrowheads="1"/>
          </p:cNvSpPr>
          <p:nvPr/>
        </p:nvSpPr>
        <p:spPr bwMode="auto">
          <a:xfrm>
            <a:off x="3810000" y="3429000"/>
            <a:ext cx="1752600" cy="1066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latin typeface="Arial" charset="0"/>
              </a:rPr>
              <a:t>JPySAGA</a:t>
            </a:r>
            <a:endParaRPr lang="en-US" dirty="0">
              <a:latin typeface="Arial" charset="0"/>
            </a:endParaRPr>
          </a:p>
        </p:txBody>
      </p:sp>
      <p:sp>
        <p:nvSpPr>
          <p:cNvPr id="777224" name="Rectangle 8"/>
          <p:cNvSpPr>
            <a:spLocks noChangeArrowheads="1"/>
          </p:cNvSpPr>
          <p:nvPr/>
        </p:nvSpPr>
        <p:spPr bwMode="auto">
          <a:xfrm>
            <a:off x="685800" y="3048001"/>
            <a:ext cx="7772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Arial" charset="0"/>
              </a:rPr>
              <a:t>Python Bindings for SAGA</a:t>
            </a:r>
          </a:p>
        </p:txBody>
      </p:sp>
      <p:sp>
        <p:nvSpPr>
          <p:cNvPr id="777227" name="Rectangle 11"/>
          <p:cNvSpPr>
            <a:spLocks noChangeArrowheads="1"/>
          </p:cNvSpPr>
          <p:nvPr/>
        </p:nvSpPr>
        <p:spPr bwMode="auto">
          <a:xfrm>
            <a:off x="6705600" y="5105401"/>
            <a:ext cx="1752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fr-FR" dirty="0">
                <a:latin typeface="Arial" charset="0"/>
              </a:rPr>
              <a:t>Java SAGA</a:t>
            </a:r>
          </a:p>
        </p:txBody>
      </p:sp>
      <p:sp>
        <p:nvSpPr>
          <p:cNvPr id="777228" name="Rectangle 12"/>
          <p:cNvSpPr>
            <a:spLocks noChangeArrowheads="1"/>
          </p:cNvSpPr>
          <p:nvPr/>
        </p:nvSpPr>
        <p:spPr bwMode="auto">
          <a:xfrm>
            <a:off x="3810000" y="5105401"/>
            <a:ext cx="1752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fr-FR" dirty="0">
                <a:latin typeface="Arial" charset="0"/>
              </a:rPr>
              <a:t>JSAGA</a:t>
            </a:r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6705600" y="57150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fr-FR" dirty="0">
                <a:latin typeface="Arial" charset="0"/>
              </a:rPr>
              <a:t>Java GAT</a:t>
            </a:r>
          </a:p>
        </p:txBody>
      </p:sp>
      <p:sp>
        <p:nvSpPr>
          <p:cNvPr id="777238" name="Rectangle 22"/>
          <p:cNvSpPr>
            <a:spLocks noChangeArrowheads="1"/>
          </p:cNvSpPr>
          <p:nvPr/>
        </p:nvSpPr>
        <p:spPr bwMode="auto">
          <a:xfrm>
            <a:off x="83058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9" name="Rectangle 23"/>
          <p:cNvSpPr>
            <a:spLocks noChangeArrowheads="1"/>
          </p:cNvSpPr>
          <p:nvPr/>
        </p:nvSpPr>
        <p:spPr bwMode="auto">
          <a:xfrm>
            <a:off x="67056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0" name="Rectangle 24"/>
          <p:cNvSpPr>
            <a:spLocks noChangeArrowheads="1"/>
          </p:cNvSpPr>
          <p:nvPr/>
        </p:nvSpPr>
        <p:spPr bwMode="auto">
          <a:xfrm>
            <a:off x="69342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1" name="Rectangle 25"/>
          <p:cNvSpPr>
            <a:spLocks noChangeArrowheads="1"/>
          </p:cNvSpPr>
          <p:nvPr/>
        </p:nvSpPr>
        <p:spPr bwMode="auto">
          <a:xfrm>
            <a:off x="71628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2" name="Rectangle 26"/>
          <p:cNvSpPr>
            <a:spLocks noChangeArrowheads="1"/>
          </p:cNvSpPr>
          <p:nvPr/>
        </p:nvSpPr>
        <p:spPr bwMode="auto">
          <a:xfrm>
            <a:off x="73914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3" name="Rectangle 27"/>
          <p:cNvSpPr>
            <a:spLocks noChangeArrowheads="1"/>
          </p:cNvSpPr>
          <p:nvPr/>
        </p:nvSpPr>
        <p:spPr bwMode="auto">
          <a:xfrm>
            <a:off x="76200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4" name="Rectangle 28"/>
          <p:cNvSpPr>
            <a:spLocks noChangeArrowheads="1"/>
          </p:cNvSpPr>
          <p:nvPr/>
        </p:nvSpPr>
        <p:spPr bwMode="auto">
          <a:xfrm>
            <a:off x="78486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5" name="Rectangle 29"/>
          <p:cNvSpPr>
            <a:spLocks noChangeArrowheads="1"/>
          </p:cNvSpPr>
          <p:nvPr/>
        </p:nvSpPr>
        <p:spPr bwMode="auto">
          <a:xfrm>
            <a:off x="8077200" y="6096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6" name="Rectangle 30"/>
          <p:cNvSpPr>
            <a:spLocks noChangeArrowheads="1"/>
          </p:cNvSpPr>
          <p:nvPr/>
        </p:nvSpPr>
        <p:spPr bwMode="auto">
          <a:xfrm>
            <a:off x="38100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7" name="Rectangle 31"/>
          <p:cNvSpPr>
            <a:spLocks noChangeArrowheads="1"/>
          </p:cNvSpPr>
          <p:nvPr/>
        </p:nvSpPr>
        <p:spPr bwMode="auto">
          <a:xfrm>
            <a:off x="40386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8" name="Rectangle 32"/>
          <p:cNvSpPr>
            <a:spLocks noChangeArrowheads="1"/>
          </p:cNvSpPr>
          <p:nvPr/>
        </p:nvSpPr>
        <p:spPr bwMode="auto">
          <a:xfrm>
            <a:off x="42672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49" name="Rectangle 33"/>
          <p:cNvSpPr>
            <a:spLocks noChangeArrowheads="1"/>
          </p:cNvSpPr>
          <p:nvPr/>
        </p:nvSpPr>
        <p:spPr bwMode="auto">
          <a:xfrm>
            <a:off x="44958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0" name="Rectangle 34"/>
          <p:cNvSpPr>
            <a:spLocks noChangeArrowheads="1"/>
          </p:cNvSpPr>
          <p:nvPr/>
        </p:nvSpPr>
        <p:spPr bwMode="auto">
          <a:xfrm>
            <a:off x="47244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1" name="Rectangle 35"/>
          <p:cNvSpPr>
            <a:spLocks noChangeArrowheads="1"/>
          </p:cNvSpPr>
          <p:nvPr/>
        </p:nvSpPr>
        <p:spPr bwMode="auto">
          <a:xfrm>
            <a:off x="49530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2" name="Rectangle 36"/>
          <p:cNvSpPr>
            <a:spLocks noChangeArrowheads="1"/>
          </p:cNvSpPr>
          <p:nvPr/>
        </p:nvSpPr>
        <p:spPr bwMode="auto">
          <a:xfrm>
            <a:off x="51816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3" name="Rectangle 37"/>
          <p:cNvSpPr>
            <a:spLocks noChangeArrowheads="1"/>
          </p:cNvSpPr>
          <p:nvPr/>
        </p:nvSpPr>
        <p:spPr bwMode="auto">
          <a:xfrm>
            <a:off x="5410201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4" name="Rectangle 38"/>
          <p:cNvSpPr>
            <a:spLocks noChangeArrowheads="1"/>
          </p:cNvSpPr>
          <p:nvPr/>
        </p:nvSpPr>
        <p:spPr bwMode="auto">
          <a:xfrm>
            <a:off x="3810000" y="4724400"/>
            <a:ext cx="464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Arial" charset="0"/>
              </a:rPr>
              <a:t>Java Bindings for SAGA</a:t>
            </a:r>
          </a:p>
        </p:txBody>
      </p:sp>
      <p:sp>
        <p:nvSpPr>
          <p:cNvPr id="777275" name="Line 59"/>
          <p:cNvSpPr>
            <a:spLocks noChangeShapeType="1"/>
          </p:cNvSpPr>
          <p:nvPr/>
        </p:nvSpPr>
        <p:spPr bwMode="auto">
          <a:xfrm>
            <a:off x="3733800" y="2514600"/>
            <a:ext cx="914400" cy="2819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76" name="Line 60"/>
          <p:cNvSpPr>
            <a:spLocks noChangeShapeType="1"/>
          </p:cNvSpPr>
          <p:nvPr/>
        </p:nvSpPr>
        <p:spPr bwMode="auto">
          <a:xfrm>
            <a:off x="3810001" y="2514600"/>
            <a:ext cx="3124200" cy="2819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04800"/>
            <a:ext cx="7010400" cy="609600"/>
          </a:xfrm>
        </p:spPr>
        <p:txBody>
          <a:bodyPr/>
          <a:lstStyle/>
          <a:p>
            <a:r>
              <a:rPr lang="en-US" u="sng"/>
              <a:t>J</a:t>
            </a:r>
            <a:r>
              <a:rPr lang="en-US"/>
              <a:t>ava-based </a:t>
            </a:r>
            <a:r>
              <a:rPr lang="en-US" u="sng"/>
              <a:t>Py</a:t>
            </a:r>
            <a:r>
              <a:rPr lang="en-US"/>
              <a:t>thon </a:t>
            </a:r>
            <a:r>
              <a:rPr lang="en-US" u="sng"/>
              <a:t>SAGA</a:t>
            </a:r>
            <a:r>
              <a:rPr lang="en-US"/>
              <a:t> wrapper</a:t>
            </a:r>
            <a:endParaRPr lang="fr-FR"/>
          </a:p>
        </p:txBody>
      </p:sp>
      <p:sp>
        <p:nvSpPr>
          <p:cNvPr id="777226" name="Rectangle 10"/>
          <p:cNvSpPr>
            <a:spLocks noChangeArrowheads="1"/>
          </p:cNvSpPr>
          <p:nvPr/>
        </p:nvSpPr>
        <p:spPr bwMode="auto">
          <a:xfrm>
            <a:off x="685800" y="5105401"/>
            <a:ext cx="1752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fr-FR" dirty="0">
                <a:latin typeface="Arial" charset="0"/>
              </a:rPr>
              <a:t>SAGA-C++</a:t>
            </a:r>
          </a:p>
        </p:txBody>
      </p: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6858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0" name="Rectangle 14"/>
          <p:cNvSpPr>
            <a:spLocks noChangeArrowheads="1"/>
          </p:cNvSpPr>
          <p:nvPr/>
        </p:nvSpPr>
        <p:spPr bwMode="auto">
          <a:xfrm>
            <a:off x="9144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1" name="Rectangle 15"/>
          <p:cNvSpPr>
            <a:spLocks noChangeArrowheads="1"/>
          </p:cNvSpPr>
          <p:nvPr/>
        </p:nvSpPr>
        <p:spPr bwMode="auto">
          <a:xfrm>
            <a:off x="11430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2" name="Rectangle 16"/>
          <p:cNvSpPr>
            <a:spLocks noChangeArrowheads="1"/>
          </p:cNvSpPr>
          <p:nvPr/>
        </p:nvSpPr>
        <p:spPr bwMode="auto">
          <a:xfrm>
            <a:off x="13716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16002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4" name="Rectangle 18"/>
          <p:cNvSpPr>
            <a:spLocks noChangeArrowheads="1"/>
          </p:cNvSpPr>
          <p:nvPr/>
        </p:nvSpPr>
        <p:spPr bwMode="auto">
          <a:xfrm>
            <a:off x="18288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5" name="Rectangle 19"/>
          <p:cNvSpPr>
            <a:spLocks noChangeArrowheads="1"/>
          </p:cNvSpPr>
          <p:nvPr/>
        </p:nvSpPr>
        <p:spPr bwMode="auto">
          <a:xfrm>
            <a:off x="20574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36" name="Rectangle 20"/>
          <p:cNvSpPr>
            <a:spLocks noChangeArrowheads="1"/>
          </p:cNvSpPr>
          <p:nvPr/>
        </p:nvSpPr>
        <p:spPr bwMode="auto">
          <a:xfrm>
            <a:off x="2286000" y="57150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55" name="Rectangle 39"/>
          <p:cNvSpPr>
            <a:spLocks noChangeArrowheads="1"/>
          </p:cNvSpPr>
          <p:nvPr/>
        </p:nvSpPr>
        <p:spPr bwMode="auto">
          <a:xfrm>
            <a:off x="685800" y="4724400"/>
            <a:ext cx="1752600" cy="3048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Arial" charset="0"/>
              </a:rPr>
              <a:t>C++ Bindings for SAGA</a:t>
            </a:r>
          </a:p>
        </p:txBody>
      </p:sp>
      <p:sp>
        <p:nvSpPr>
          <p:cNvPr id="777256" name="Rectangle 40"/>
          <p:cNvSpPr>
            <a:spLocks noChangeArrowheads="1"/>
          </p:cNvSpPr>
          <p:nvPr/>
        </p:nvSpPr>
        <p:spPr bwMode="auto">
          <a:xfrm>
            <a:off x="6705600" y="3429000"/>
            <a:ext cx="17526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latin typeface="Arial" charset="0"/>
              </a:rPr>
              <a:t>JySAGA</a:t>
            </a:r>
            <a:endParaRPr lang="en-US" dirty="0">
              <a:latin typeface="Arial" charset="0"/>
            </a:endParaRPr>
          </a:p>
        </p:txBody>
      </p:sp>
      <p:sp>
        <p:nvSpPr>
          <p:cNvPr id="777261" name="Line 45"/>
          <p:cNvSpPr>
            <a:spLocks noChangeShapeType="1"/>
          </p:cNvSpPr>
          <p:nvPr/>
        </p:nvSpPr>
        <p:spPr bwMode="auto">
          <a:xfrm flipH="1">
            <a:off x="5334000" y="2514600"/>
            <a:ext cx="27432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62" name="Line 46"/>
          <p:cNvSpPr>
            <a:spLocks noChangeShapeType="1"/>
          </p:cNvSpPr>
          <p:nvPr/>
        </p:nvSpPr>
        <p:spPr bwMode="auto">
          <a:xfrm flipH="1">
            <a:off x="7620001" y="2514600"/>
            <a:ext cx="5334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6934200" y="2209803"/>
            <a:ext cx="2057400" cy="338138"/>
            <a:chOff x="4368" y="1392"/>
            <a:chExt cx="1296" cy="213"/>
          </a:xfrm>
        </p:grpSpPr>
        <p:sp>
          <p:nvSpPr>
            <p:cNvPr id="777220" name="Oval 4"/>
            <p:cNvSpPr>
              <a:spLocks noChangeArrowheads="1"/>
            </p:cNvSpPr>
            <p:nvPr/>
          </p:nvSpPr>
          <p:spPr bwMode="auto">
            <a:xfrm>
              <a:off x="4368" y="1392"/>
              <a:ext cx="1296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264" name="Text Box 48"/>
            <p:cNvSpPr txBox="1">
              <a:spLocks noChangeArrowheads="1"/>
            </p:cNvSpPr>
            <p:nvPr/>
          </p:nvSpPr>
          <p:spPr bwMode="auto">
            <a:xfrm>
              <a:off x="4464" y="1392"/>
              <a:ext cx="112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a user application</a:t>
              </a:r>
            </a:p>
          </p:txBody>
        </p:sp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685800" y="3429000"/>
            <a:ext cx="1752600" cy="1066800"/>
            <a:chOff x="432" y="2160"/>
            <a:chExt cx="1104" cy="672"/>
          </a:xfrm>
        </p:grpSpPr>
        <p:sp>
          <p:nvSpPr>
            <p:cNvPr id="777257" name="Rectangle 41"/>
            <p:cNvSpPr>
              <a:spLocks noChangeArrowheads="1"/>
            </p:cNvSpPr>
            <p:nvPr/>
          </p:nvSpPr>
          <p:spPr bwMode="auto">
            <a:xfrm>
              <a:off x="432" y="2400"/>
              <a:ext cx="1104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latin typeface="Arial" charset="0"/>
                </a:rPr>
                <a:t>legacy python bind.</a:t>
              </a:r>
            </a:p>
          </p:txBody>
        </p:sp>
        <p:sp>
          <p:nvSpPr>
            <p:cNvPr id="777258" name="Rectangle 42"/>
            <p:cNvSpPr>
              <a:spLocks noChangeArrowheads="1"/>
            </p:cNvSpPr>
            <p:nvPr/>
          </p:nvSpPr>
          <p:spPr bwMode="auto">
            <a:xfrm>
              <a:off x="432" y="2640"/>
              <a:ext cx="110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Arial" charset="0"/>
                </a:rPr>
                <a:t>Boost wrapper</a:t>
              </a:r>
            </a:p>
          </p:txBody>
        </p:sp>
        <p:sp>
          <p:nvSpPr>
            <p:cNvPr id="777266" name="Rectangle 50"/>
            <p:cNvSpPr>
              <a:spLocks noChangeArrowheads="1"/>
            </p:cNvSpPr>
            <p:nvPr/>
          </p:nvSpPr>
          <p:spPr bwMode="auto">
            <a:xfrm>
              <a:off x="432" y="2160"/>
              <a:ext cx="110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Arial" charset="0"/>
                </a:rPr>
                <a:t>SAGA-</a:t>
              </a:r>
              <a:r>
                <a:rPr lang="en-US" dirty="0" err="1">
                  <a:latin typeface="Arial" charset="0"/>
                </a:rPr>
                <a:t>C++Py</a:t>
              </a:r>
              <a:endParaRPr lang="en-US" dirty="0">
                <a:latin typeface="Arial" charset="0"/>
              </a:endParaRPr>
            </a:p>
          </p:txBody>
        </p:sp>
      </p:grpSp>
      <p:sp>
        <p:nvSpPr>
          <p:cNvPr id="777273" name="Line 57"/>
          <p:cNvSpPr>
            <a:spLocks noChangeShapeType="1"/>
          </p:cNvSpPr>
          <p:nvPr/>
        </p:nvSpPr>
        <p:spPr bwMode="auto">
          <a:xfrm flipH="1">
            <a:off x="1524000" y="2514600"/>
            <a:ext cx="11430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77" name="Line 61"/>
          <p:cNvSpPr>
            <a:spLocks noChangeShapeType="1"/>
          </p:cNvSpPr>
          <p:nvPr/>
        </p:nvSpPr>
        <p:spPr bwMode="auto">
          <a:xfrm>
            <a:off x="3733800" y="2514600"/>
            <a:ext cx="9144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78" name="Line 62"/>
          <p:cNvSpPr>
            <a:spLocks noChangeShapeType="1"/>
          </p:cNvSpPr>
          <p:nvPr/>
        </p:nvSpPr>
        <p:spPr bwMode="auto">
          <a:xfrm>
            <a:off x="3810001" y="2514600"/>
            <a:ext cx="31242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lIns="91435" tIns="45718" rIns="91435" bIns="4571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284" name="Rectangle 68"/>
          <p:cNvSpPr>
            <a:spLocks noChangeArrowheads="1"/>
          </p:cNvSpPr>
          <p:nvPr/>
        </p:nvSpPr>
        <p:spPr bwMode="auto">
          <a:xfrm>
            <a:off x="0" y="1"/>
            <a:ext cx="214725" cy="5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prstTxWarp prst="textNoShape">
              <a:avLst/>
            </a:prstTxWarp>
            <a:spAutoFit/>
          </a:bodyPr>
          <a:lstStyle/>
          <a:p>
            <a:pPr marL="342882" indent="-342882"/>
            <a:endParaRPr lang="en-US" sz="1000" dirty="0">
              <a:latin typeface="Arial" charset="0"/>
            </a:endParaRPr>
          </a:p>
          <a:p>
            <a:pPr marL="342882" indent="-342882" eaLnBrk="0" hangingPunct="0"/>
            <a:endParaRPr lang="en-US" dirty="0">
              <a:latin typeface="Arial" charset="0"/>
            </a:endParaRPr>
          </a:p>
        </p:txBody>
      </p:sp>
      <p:grpSp>
        <p:nvGrpSpPr>
          <p:cNvPr id="5" name="Group 64"/>
          <p:cNvGrpSpPr>
            <a:grpSpLocks/>
          </p:cNvGrpSpPr>
          <p:nvPr/>
        </p:nvGrpSpPr>
        <p:grpSpPr bwMode="auto">
          <a:xfrm>
            <a:off x="6934200" y="2209803"/>
            <a:ext cx="2057400" cy="338138"/>
            <a:chOff x="1392" y="1392"/>
            <a:chExt cx="1248" cy="213"/>
          </a:xfrm>
        </p:grpSpPr>
        <p:sp>
          <p:nvSpPr>
            <p:cNvPr id="777222" name="Oval 6"/>
            <p:cNvSpPr>
              <a:spLocks noChangeArrowheads="1"/>
            </p:cNvSpPr>
            <p:nvPr/>
          </p:nvSpPr>
          <p:spPr bwMode="auto">
            <a:xfrm>
              <a:off x="1392" y="1392"/>
              <a:ext cx="1248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263" name="Text Box 47"/>
            <p:cNvSpPr txBox="1">
              <a:spLocks noChangeArrowheads="1"/>
            </p:cNvSpPr>
            <p:nvPr/>
          </p:nvSpPr>
          <p:spPr bwMode="auto">
            <a:xfrm>
              <a:off x="1488" y="1392"/>
              <a:ext cx="108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fr-FR" sz="1600" dirty="0">
                  <a:latin typeface="Arial" charset="0"/>
                </a:rPr>
                <a:t>a user application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7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777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7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77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77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1711E-6 L -0.51667 -0.0023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77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77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77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7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77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77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77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777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000"/>
                                        <p:tgtEl>
                                          <p:spTgt spid="777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74" grpId="0"/>
      <p:bldP spid="777225" grpId="0" animBg="1"/>
      <p:bldP spid="777224" grpId="0" animBg="1"/>
      <p:bldP spid="777254" grpId="0" animBg="1"/>
      <p:bldP spid="777275" grpId="0" animBg="1"/>
      <p:bldP spid="777276" grpId="0" animBg="1"/>
      <p:bldP spid="777255" grpId="0" animBg="1"/>
      <p:bldP spid="777256" grpId="0" animBg="1"/>
      <p:bldP spid="777261" grpId="0" animBg="1"/>
      <p:bldP spid="777262" grpId="0" animBg="1"/>
      <p:bldP spid="777273" grpId="0" animBg="1"/>
      <p:bldP spid="777277" grpId="0" animBg="1"/>
      <p:bldP spid="7772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Picture 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088" y="1028700"/>
            <a:ext cx="8799512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401" y="13325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3. Provides uniform access layers to heterogeneous CI</a:t>
            </a:r>
            <a:endParaRPr lang="en-US" dirty="0"/>
          </a:p>
        </p:txBody>
      </p:sp>
      <p:pic>
        <p:nvPicPr>
          <p:cNvPr id="4" name="Picture 3" descr="egi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99" y="3625850"/>
            <a:ext cx="3849511" cy="2165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SAGA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896" y="2068619"/>
            <a:ext cx="7984005" cy="4553160"/>
          </a:xfrm>
        </p:spPr>
        <p:txBody>
          <a:bodyPr>
            <a:normAutofit/>
          </a:bodyPr>
          <a:lstStyle/>
          <a:p>
            <a:r>
              <a:rPr lang="en-US" dirty="0" smtClean="0"/>
              <a:t>SAGA is used to develop applications that are distributed by definition:</a:t>
            </a:r>
          </a:p>
          <a:p>
            <a:pPr lvl="1"/>
            <a:r>
              <a:rPr lang="en-US" dirty="0" smtClean="0"/>
              <a:t>Simple extensions of “localized applications” (</a:t>
            </a:r>
            <a:r>
              <a:rPr lang="en-US" dirty="0" err="1" smtClean="0"/>
              <a:t>eg</a:t>
            </a:r>
            <a:r>
              <a:rPr lang="en-US" dirty="0" smtClean="0"/>
              <a:t> scripting)</a:t>
            </a:r>
          </a:p>
          <a:p>
            <a:pPr lvl="2"/>
            <a:r>
              <a:rPr lang="en-US" dirty="0" smtClean="0"/>
              <a:t>MW applications, workers submitted to &gt;8 back-ends </a:t>
            </a:r>
          </a:p>
          <a:p>
            <a:pPr lvl="1"/>
            <a:r>
              <a:rPr lang="en-US" dirty="0" smtClean="0"/>
              <a:t>Novel Distributed Programming Models (</a:t>
            </a:r>
            <a:r>
              <a:rPr lang="en-US" dirty="0" err="1" smtClean="0"/>
              <a:t>eg</a:t>
            </a:r>
            <a:r>
              <a:rPr lang="en-US" dirty="0" smtClean="0"/>
              <a:t> Rep-</a:t>
            </a:r>
            <a:r>
              <a:rPr lang="en-US" dirty="0" err="1" smtClean="0"/>
              <a:t>Exch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SAGA: Build tools and implement abstractions that enable the execution of applications over distributed resources, </a:t>
            </a:r>
            <a:r>
              <a:rPr lang="en-US" i="1" dirty="0" smtClean="0"/>
              <a:t>without modifying the applications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Infrastructure Independent Pilot-Jobs</a:t>
            </a:r>
          </a:p>
          <a:p>
            <a:r>
              <a:rPr lang="en-US" dirty="0" smtClean="0"/>
              <a:t>SAGA: To provide uniform access layers to heterogeneous CI</a:t>
            </a:r>
          </a:p>
          <a:p>
            <a:pPr lvl="1"/>
            <a:r>
              <a:rPr lang="en-US" dirty="0" smtClean="0"/>
              <a:t>Uniform access to EGI (ARC, </a:t>
            </a:r>
            <a:r>
              <a:rPr lang="en-US" dirty="0" err="1" smtClean="0"/>
              <a:t>gLite</a:t>
            </a:r>
            <a:r>
              <a:rPr lang="en-US" dirty="0" smtClean="0"/>
              <a:t>, </a:t>
            </a:r>
            <a:r>
              <a:rPr lang="en-US" dirty="0" err="1" smtClean="0"/>
              <a:t>Globus</a:t>
            </a:r>
            <a:r>
              <a:rPr lang="en-US" dirty="0" smtClean="0"/>
              <a:t> and </a:t>
            </a:r>
            <a:r>
              <a:rPr lang="en-US" dirty="0" err="1" smtClean="0"/>
              <a:t>Unicore</a:t>
            </a:r>
            <a:r>
              <a:rPr lang="en-US" dirty="0" smtClean="0"/>
              <a:t>/BES)</a:t>
            </a:r>
          </a:p>
          <a:p>
            <a:pPr lvl="1"/>
            <a:r>
              <a:rPr lang="en-US" dirty="0" smtClean="0"/>
              <a:t>Simplify the building of tools and Gateways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material from this tutorial can be found at:</a:t>
            </a:r>
            <a:br>
              <a:rPr lang="en-US" dirty="0" smtClean="0"/>
            </a:b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https://svn.cct.lsu.edu/repos/saga-projects/tutorial/EGI-2011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SAGA: The </a:t>
            </a:r>
            <a:r>
              <a:rPr lang="en-US" dirty="0" err="1" smtClean="0"/>
              <a:t>BigPicture</a:t>
            </a:r>
            <a:endParaRPr lang="en-US" dirty="0"/>
          </a:p>
        </p:txBody>
      </p:sp>
      <p:pic>
        <p:nvPicPr>
          <p:cNvPr id="6" name="Content Placeholder 5" descr="bigpicture.png"/>
          <p:cNvPicPr>
            <a:picLocks noGrp="1" noChangeAspect="1"/>
          </p:cNvPicPr>
          <p:nvPr>
            <p:ph idx="1"/>
          </p:nvPr>
        </p:nvPicPr>
        <p:blipFill>
          <a:blip r:embed="rId2"/>
          <a:srcRect t="-40712" b="-40712"/>
          <a:stretch>
            <a:fillRect/>
          </a:stretch>
        </p:blipFill>
        <p:spPr>
          <a:xfrm>
            <a:off x="1" y="1514434"/>
            <a:ext cx="9111709" cy="49625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delbrot-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5" y="1287404"/>
            <a:ext cx="8089359" cy="55705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1.  Develop distributed applications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Replica-Exchange</a:t>
            </a:r>
            <a:endParaRPr lang="en-US" dirty="0"/>
          </a:p>
        </p:txBody>
      </p:sp>
      <p:pic>
        <p:nvPicPr>
          <p:cNvPr id="4" name="Content Placeholder 3" descr="Bigjob_arch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1941" r="-11941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Distributed Coordination of Replicas</a:t>
            </a:r>
            <a:endParaRPr lang="en-US" dirty="0"/>
          </a:p>
        </p:txBody>
      </p:sp>
      <p:pic>
        <p:nvPicPr>
          <p:cNvPr id="11" name="Content Placeholder 10" descr="central_AL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2787" b="-12787"/>
          <a:stretch>
            <a:fillRect/>
          </a:stretch>
        </p:blipFill>
        <p:spPr>
          <a:xfrm>
            <a:off x="5336163" y="2187372"/>
            <a:ext cx="3566160" cy="3681412"/>
          </a:xfrm>
        </p:spPr>
      </p:pic>
      <p:pic>
        <p:nvPicPr>
          <p:cNvPr id="14" name="Content Placeholder 13" descr="decentral_AL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12787" b="-12787"/>
          <a:stretch>
            <a:fillRect/>
          </a:stretch>
        </p:blipFill>
        <p:spPr>
          <a:xfrm>
            <a:off x="781779" y="1446579"/>
            <a:ext cx="3566160" cy="3681412"/>
          </a:xfrm>
        </p:spPr>
      </p:pic>
      <p:sp>
        <p:nvSpPr>
          <p:cNvPr id="15" name="TextBox 14"/>
          <p:cNvSpPr txBox="1"/>
          <p:nvPr/>
        </p:nvSpPr>
        <p:spPr>
          <a:xfrm>
            <a:off x="1114425" y="5032224"/>
            <a:ext cx="20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Decentralised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05103" y="5127990"/>
            <a:ext cx="22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Centralised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Understanding Distributed Programming Models </a:t>
            </a:r>
            <a:br>
              <a:rPr lang="en-US" sz="2400" dirty="0" smtClean="0"/>
            </a:br>
            <a:r>
              <a:rPr lang="en-US" sz="2400" dirty="0" smtClean="0"/>
              <a:t>Scale-Up and Scale-Out</a:t>
            </a:r>
            <a:endParaRPr lang="en-US" sz="2400" dirty="0"/>
          </a:p>
        </p:txBody>
      </p:sp>
      <p:pic>
        <p:nvPicPr>
          <p:cNvPr id="8" name="Content Placeholder 7" descr="scale_up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6809" b="-16809"/>
          <a:stretch>
            <a:fillRect/>
          </a:stretch>
        </p:blipFill>
        <p:spPr>
          <a:xfrm>
            <a:off x="423368" y="1878895"/>
            <a:ext cx="4260392" cy="4398080"/>
          </a:xfrm>
        </p:spPr>
      </p:pic>
      <p:pic>
        <p:nvPicPr>
          <p:cNvPr id="10" name="Content Placeholder 9" descr="cent_scaleout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16809" b="-16809"/>
          <a:stretch>
            <a:fillRect/>
          </a:stretch>
        </p:blipFill>
        <p:spPr>
          <a:xfrm>
            <a:off x="4475608" y="1886804"/>
            <a:ext cx="4438206" cy="4581641"/>
          </a:xfrm>
        </p:spPr>
      </p:pic>
      <p:sp>
        <p:nvSpPr>
          <p:cNvPr id="11" name="TextBox 10"/>
          <p:cNvSpPr txBox="1"/>
          <p:nvPr/>
        </p:nvSpPr>
        <p:spPr>
          <a:xfrm>
            <a:off x="1704105" y="5723308"/>
            <a:ext cx="20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Scale-Out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53951" y="5771912"/>
            <a:ext cx="20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Scale-Up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2. Tools for Effective Distributed Execution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>
          <a:xfrm>
            <a:off x="876977" y="263714"/>
            <a:ext cx="8267024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Extensible Tools: DIANE-GANGA-SAGA </a:t>
            </a:r>
            <a:br>
              <a:rPr lang="en-US" dirty="0" smtClean="0"/>
            </a:br>
            <a:r>
              <a:rPr lang="en-US" sz="2667" i="1" dirty="0" smtClean="0"/>
              <a:t>Extend DIANE to </a:t>
            </a:r>
            <a:r>
              <a:rPr lang="en-US" sz="2667" i="1" dirty="0" err="1" smtClean="0"/>
              <a:t>Globus</a:t>
            </a:r>
            <a:r>
              <a:rPr lang="en-US" sz="2667" i="1" dirty="0" smtClean="0"/>
              <a:t> Grids using SAGA</a:t>
            </a:r>
          </a:p>
        </p:txBody>
      </p:sp>
      <p:pic>
        <p:nvPicPr>
          <p:cNvPr id="5" name="Picture 4" descr="diane_onl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84" y="1276990"/>
            <a:ext cx="6428232" cy="43342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642</TotalTime>
  <Words>447</Words>
  <Application>Microsoft Macintosh PowerPoint</Application>
  <PresentationFormat>On-screen Show (4:3)</PresentationFormat>
  <Paragraphs>65</Paragraphs>
  <Slides>20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Perspective</vt:lpstr>
      <vt:lpstr>Nouvelle présentation</vt:lpstr>
      <vt:lpstr>1_Perspective</vt:lpstr>
      <vt:lpstr>2_Perspective</vt:lpstr>
      <vt:lpstr>4_Perspective</vt:lpstr>
      <vt:lpstr>A Brief Introduction to SAGA</vt:lpstr>
      <vt:lpstr>How is SAGA Used?</vt:lpstr>
      <vt:lpstr>SAGA: The BigPicture</vt:lpstr>
      <vt:lpstr>1.  Develop distributed applications</vt:lpstr>
      <vt:lpstr>Distributed Replica-Exchange</vt:lpstr>
      <vt:lpstr>Distributed Coordination of Replicas</vt:lpstr>
      <vt:lpstr>Understanding Distributed Programming Models  Scale-Up and Scale-Out</vt:lpstr>
      <vt:lpstr>2. Tools for Effective Distributed Execution</vt:lpstr>
      <vt:lpstr>Extensible Tools: DIANE-GANGA-SAGA  Extend DIANE to Globus Grids using SAGA</vt:lpstr>
      <vt:lpstr>Tools for Effective Distributed Execution</vt:lpstr>
      <vt:lpstr>SAGA-based Pilot-Job Interface</vt:lpstr>
      <vt:lpstr>Extensible Tools: DIANE-GANGA-SAGA  Extend DIANE to HPC using SAGA-BigJob</vt:lpstr>
      <vt:lpstr>DARE: Dynamic Adaptive Runtime Environment</vt:lpstr>
      <vt:lpstr>Distributed Adaptive Replica Exchange (DARE) Multiple Pilot-Jobs on the “Distributed” TeraGrid</vt:lpstr>
      <vt:lpstr>DARE-HTHP Molecular Dynamics</vt:lpstr>
      <vt:lpstr>DARE-NGS</vt:lpstr>
      <vt:lpstr>DARE: HT-HPC, NGS, DOCK, Rfold/Sfold,  </vt:lpstr>
      <vt:lpstr>Java-based Python SAGA wrapper</vt:lpstr>
      <vt:lpstr>3. Provides uniform access layers to heterogeneous CI</vt:lpstr>
      <vt:lpstr> All material from this tutorial can be found at:   https://svn.cct.lsu.edu/repos/saga-projects/tutorial/EGI-2011</vt:lpstr>
    </vt:vector>
  </TitlesOfParts>
  <Company>Louisiana State Univeristy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SAGA</dc:title>
  <dc:creator>Ole Weidner</dc:creator>
  <cp:lastModifiedBy>Shantenu Jha</cp:lastModifiedBy>
  <cp:revision>157</cp:revision>
  <dcterms:created xsi:type="dcterms:W3CDTF">2011-04-12T13:09:35Z</dcterms:created>
  <dcterms:modified xsi:type="dcterms:W3CDTF">2011-04-12T13:21:06Z</dcterms:modified>
</cp:coreProperties>
</file>